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83" r:id="rId3"/>
    <p:sldId id="257" r:id="rId4"/>
    <p:sldId id="266" r:id="rId5"/>
    <p:sldId id="258" r:id="rId6"/>
    <p:sldId id="259" r:id="rId7"/>
    <p:sldId id="260" r:id="rId8"/>
    <p:sldId id="262" r:id="rId9"/>
    <p:sldId id="261" r:id="rId10"/>
    <p:sldId id="263" r:id="rId11"/>
    <p:sldId id="264" r:id="rId12"/>
    <p:sldId id="265" r:id="rId13"/>
    <p:sldId id="268" r:id="rId14"/>
    <p:sldId id="267"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 id="2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77D0CA8-D8E3-48CD-B583-B5B22F1FD85C}" type="datetimeFigureOut">
              <a:rPr lang="en-US" smtClean="0"/>
              <a:pPr/>
              <a:t>12/17/2008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F239994-1E80-42EA-A974-382F725A2E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7D0CA8-D8E3-48CD-B583-B5B22F1FD85C}" type="datetimeFigureOut">
              <a:rPr lang="en-US" smtClean="0"/>
              <a:pPr/>
              <a:t>12/17/2008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39994-1E80-42EA-A974-382F725A2E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7D0CA8-D8E3-48CD-B583-B5B22F1FD85C}" type="datetimeFigureOut">
              <a:rPr lang="en-US" smtClean="0"/>
              <a:pPr/>
              <a:t>12/17/2008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39994-1E80-42EA-A974-382F725A2E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7D0CA8-D8E3-48CD-B583-B5B22F1FD85C}" type="datetimeFigureOut">
              <a:rPr lang="en-US" smtClean="0"/>
              <a:pPr/>
              <a:t>12/17/2008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F239994-1E80-42EA-A974-382F725A2E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77D0CA8-D8E3-48CD-B583-B5B22F1FD85C}" type="datetimeFigureOut">
              <a:rPr lang="en-US" smtClean="0"/>
              <a:pPr/>
              <a:t>12/17/2008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F239994-1E80-42EA-A974-382F725A2E7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77D0CA8-D8E3-48CD-B583-B5B22F1FD85C}" type="datetimeFigureOut">
              <a:rPr lang="en-US" smtClean="0"/>
              <a:pPr/>
              <a:t>12/17/2008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F239994-1E80-42EA-A974-382F725A2E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77D0CA8-D8E3-48CD-B583-B5B22F1FD85C}" type="datetimeFigureOut">
              <a:rPr lang="en-US" smtClean="0"/>
              <a:pPr/>
              <a:t>12/17/2008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F239994-1E80-42EA-A974-382F725A2E7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77D0CA8-D8E3-48CD-B583-B5B22F1FD85C}" type="datetimeFigureOut">
              <a:rPr lang="en-US" smtClean="0"/>
              <a:pPr/>
              <a:t>12/17/2008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39994-1E80-42EA-A974-382F725A2E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7D0CA8-D8E3-48CD-B583-B5B22F1FD85C}" type="datetimeFigureOut">
              <a:rPr lang="en-US" smtClean="0"/>
              <a:pPr/>
              <a:t>12/17/2008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39994-1E80-42EA-A974-382F725A2E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7D0CA8-D8E3-48CD-B583-B5B22F1FD85C}" type="datetimeFigureOut">
              <a:rPr lang="en-US" smtClean="0"/>
              <a:pPr/>
              <a:t>12/17/2008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39994-1E80-42EA-A974-382F725A2E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77D0CA8-D8E3-48CD-B583-B5B22F1FD85C}" type="datetimeFigureOut">
              <a:rPr lang="en-US" smtClean="0"/>
              <a:pPr/>
              <a:t>12/17/2008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F239994-1E80-42EA-A974-382F725A2E7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77D0CA8-D8E3-48CD-B583-B5B22F1FD85C}" type="datetimeFigureOut">
              <a:rPr lang="en-US" smtClean="0"/>
              <a:pPr/>
              <a:t>12/17/2008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F239994-1E80-42EA-A974-382F725A2E7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nacep.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hyperlink" Target="http://supa.syr.edu/courses/courses.php?action=getDetails&amp;classname=che113&amp;course=chemistr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853411"/>
            <a:ext cx="8458200" cy="1623589"/>
          </a:xfrm>
        </p:spPr>
        <p:txBody>
          <a:bodyPr>
            <a:normAutofit fontScale="90000"/>
          </a:bodyPr>
          <a:lstStyle/>
          <a:p>
            <a:r>
              <a:rPr lang="en-US" b="1" dirty="0" smtClean="0"/>
              <a:t>Syracuse University</a:t>
            </a:r>
            <a:br>
              <a:rPr lang="en-US" b="1" dirty="0" smtClean="0"/>
            </a:br>
            <a:r>
              <a:rPr lang="en-US" b="1" dirty="0" smtClean="0"/>
              <a:t>Project Advance</a:t>
            </a:r>
            <a:br>
              <a:rPr lang="en-US" b="1" dirty="0" smtClean="0"/>
            </a:br>
            <a:r>
              <a:rPr lang="en-US" b="1" dirty="0" smtClean="0"/>
              <a:t>Forensic Science chemistry 113 </a:t>
            </a:r>
            <a:endParaRPr lang="en-US" b="1" dirty="0"/>
          </a:p>
        </p:txBody>
      </p:sp>
      <p:sp>
        <p:nvSpPr>
          <p:cNvPr id="3" name="Subtitle 2"/>
          <p:cNvSpPr>
            <a:spLocks noGrp="1"/>
          </p:cNvSpPr>
          <p:nvPr>
            <p:ph type="subTitle" idx="1"/>
          </p:nvPr>
        </p:nvSpPr>
        <p:spPr>
          <a:xfrm>
            <a:off x="304800" y="1447800"/>
            <a:ext cx="8458200" cy="2438400"/>
          </a:xfrm>
        </p:spPr>
        <p:txBody>
          <a:bodyPr>
            <a:normAutofit fontScale="77500" lnSpcReduction="20000"/>
          </a:bodyPr>
          <a:lstStyle/>
          <a:p>
            <a:pPr algn="ctr"/>
            <a:r>
              <a:rPr lang="en-US" sz="4800" b="1" dirty="0" smtClean="0"/>
              <a:t>Senior Science Elective </a:t>
            </a:r>
          </a:p>
          <a:p>
            <a:pPr algn="ctr"/>
            <a:r>
              <a:rPr lang="en-US" sz="4800" b="1" dirty="0" smtClean="0"/>
              <a:t>at </a:t>
            </a:r>
          </a:p>
          <a:p>
            <a:pPr algn="ctr"/>
            <a:r>
              <a:rPr lang="en-US" sz="4800" b="1" dirty="0" smtClean="0"/>
              <a:t>River Dell Regional High </a:t>
            </a:r>
            <a:r>
              <a:rPr lang="en-US" sz="4800" b="1" dirty="0" smtClean="0"/>
              <a:t>School</a:t>
            </a:r>
          </a:p>
          <a:p>
            <a:pPr algn="ctr"/>
            <a:r>
              <a:rPr lang="en-US" sz="4800" b="1" dirty="0" smtClean="0"/>
              <a:t>Teacher </a:t>
            </a:r>
            <a:r>
              <a:rPr lang="en-US" sz="4800" b="1" smtClean="0"/>
              <a:t>Recommendation </a:t>
            </a:r>
            <a:r>
              <a:rPr lang="en-US" sz="4800" b="1" smtClean="0"/>
              <a:t>Required</a:t>
            </a:r>
            <a:endParaRPr lang="en-US" sz="4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Document and Voice Examination: Handwriting comparisons, collection of handwriting exemplars, typewriting comparisons, photocopies, printer and Fax examination, alterations, erasures and obliterations, other document problems, voice examination.</a:t>
            </a:r>
            <a:br>
              <a:rPr lang="en-US" dirty="0" smtClean="0"/>
            </a:br>
            <a:r>
              <a:rPr lang="en-US" dirty="0" smtClean="0"/>
              <a:t/>
            </a:r>
            <a:br>
              <a:rPr lang="en-US" dirty="0" smtClean="0"/>
            </a:br>
            <a:r>
              <a:rPr lang="en-US" dirty="0" smtClean="0"/>
              <a:t>Forensic Science on the Internet: What is the internet? Where to go on the internet, exploring forensic science of the www, web sites you may wish to explore.</a:t>
            </a:r>
            <a:br>
              <a:rPr lang="en-US" dirty="0" smtClean="0"/>
            </a:br>
            <a:r>
              <a:rPr lang="en-US" dirty="0" smtClean="0"/>
              <a:t/>
            </a:r>
            <a:br>
              <a:rPr lang="en-US" dirty="0" smtClean="0"/>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Laboratory</a:t>
            </a:r>
            <a:r>
              <a:rPr lang="en-US" dirty="0" smtClean="0"/>
              <a:t> </a:t>
            </a:r>
            <a:br>
              <a:rPr lang="en-US" dirty="0" smtClean="0"/>
            </a:br>
            <a:r>
              <a:rPr lang="en-US" dirty="0" smtClean="0"/>
              <a:t/>
            </a:r>
            <a:br>
              <a:rPr lang="en-US" dirty="0" smtClean="0"/>
            </a:br>
            <a:r>
              <a:rPr lang="en-US" dirty="0" smtClean="0"/>
              <a:t>Experiments involve techniques frequently encountered in forensic investigations. These experiments will include: safety practices in the chemistry laboratory, separating and identifying food dyes by paper chromatography, identifying a solid by its density, classifying carbohydrates, </a:t>
            </a:r>
            <a:r>
              <a:rPr lang="en-US" dirty="0" err="1" smtClean="0"/>
              <a:t>enantiomeric</a:t>
            </a:r>
            <a:r>
              <a:rPr lang="en-US" dirty="0" smtClean="0"/>
              <a:t> purity of commercial ibuprofen, qualitative tests for amino acids and proteins, DNA extraction, nine bottles: an adventure in chemical identification, the crime scene (analysis of evidence). </a:t>
            </a:r>
            <a:br>
              <a:rPr lang="en-US" dirty="0" smtClean="0"/>
            </a:br>
            <a:r>
              <a:rPr lang="en-US" dirty="0" smtClean="0"/>
              <a:t/>
            </a:r>
            <a:br>
              <a:rPr lang="en-US" dirty="0" smtClean="0"/>
            </a:br>
            <a:r>
              <a:rPr lang="en-US" b="1" dirty="0" smtClean="0"/>
              <a:t>Required Text</a:t>
            </a:r>
            <a:r>
              <a:rPr lang="en-US" dirty="0" smtClean="0"/>
              <a:t> </a:t>
            </a:r>
            <a:br>
              <a:rPr lang="en-US" dirty="0" smtClean="0"/>
            </a:br>
            <a:r>
              <a:rPr lang="en-US" dirty="0" smtClean="0"/>
              <a:t/>
            </a:r>
            <a:br>
              <a:rPr lang="en-US" dirty="0" smtClean="0"/>
            </a:br>
            <a:r>
              <a:rPr lang="en-US" dirty="0" err="1" smtClean="0"/>
              <a:t>Saferstein</a:t>
            </a:r>
            <a:r>
              <a:rPr lang="en-US" dirty="0" smtClean="0"/>
              <a:t>, R. </a:t>
            </a:r>
            <a:r>
              <a:rPr lang="en-US" dirty="0" err="1" smtClean="0"/>
              <a:t>Criminalistics</a:t>
            </a:r>
            <a:r>
              <a:rPr lang="en-US" dirty="0" smtClean="0"/>
              <a:t>: An Introduction to Forensic Science, (9th ed.). Prentice Hall.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smtClean="0"/>
              <a:t>93% of Project Advance graduates who sent an official SU transcript or attended Syracuse University received recognition (credit, placement, and/or exemption) for their SU courses.</a:t>
            </a:r>
          </a:p>
          <a:p>
            <a:r>
              <a:rPr lang="en-US" dirty="0" smtClean="0"/>
              <a:t>•93% of Project Advance graduates reported receiving an average grade of B or above through four years of college.</a:t>
            </a:r>
          </a:p>
          <a:p>
            <a:r>
              <a:rPr lang="en-US" dirty="0" smtClean="0"/>
              <a:t>•95% of Project Advance graduates recommended SU courses offered through Project Advance.</a:t>
            </a:r>
          </a:p>
          <a:p>
            <a:r>
              <a:rPr lang="en-US" dirty="0" smtClean="0"/>
              <a:t>•96% of principals and 90% of teachers involved with Project Advance felt SUPA helped students develop more realistic expectations of college work.</a:t>
            </a:r>
          </a:p>
          <a:p>
            <a:r>
              <a:rPr lang="en-US" dirty="0" smtClean="0"/>
              <a:t>•92% of teachers involved with Project Advance found their jobs more challenging.</a:t>
            </a:r>
          </a:p>
          <a:p>
            <a:r>
              <a:rPr lang="en-US" dirty="0" smtClean="0"/>
              <a:t>•92% of teachers involved with Project Advance reported they had been further exposed to new ideas and developments in their discipline.</a:t>
            </a:r>
          </a:p>
          <a:p>
            <a:r>
              <a:rPr lang="en-US" dirty="0" smtClean="0"/>
              <a:t>Syracuse University is the only private university in the Northeast accredited by the </a:t>
            </a:r>
            <a:r>
              <a:rPr lang="en-US" dirty="0" smtClean="0">
                <a:hlinkClick r:id="rId2"/>
              </a:rPr>
              <a:t>National Alliance of Concurrent Enrollment Partnerships (NACEP)</a:t>
            </a:r>
            <a:r>
              <a:rPr lang="en-US" dirty="0" smtClean="0"/>
              <a:t>.</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Guest Speakers for Forensics</a:t>
            </a:r>
            <a:endParaRPr lang="en-US" dirty="0"/>
          </a:p>
        </p:txBody>
      </p:sp>
      <p:sp>
        <p:nvSpPr>
          <p:cNvPr id="3" name="Content Placeholder 2"/>
          <p:cNvSpPr>
            <a:spLocks noGrp="1"/>
          </p:cNvSpPr>
          <p:nvPr>
            <p:ph idx="1"/>
          </p:nvPr>
        </p:nvSpPr>
        <p:spPr/>
        <p:txBody>
          <a:bodyPr>
            <a:normAutofit/>
          </a:bodyPr>
          <a:lstStyle/>
          <a:p>
            <a:r>
              <a:rPr lang="en-US" dirty="0" smtClean="0"/>
              <a:t>FBI Special Agent</a:t>
            </a:r>
          </a:p>
          <a:p>
            <a:r>
              <a:rPr lang="en-US" dirty="0" smtClean="0"/>
              <a:t>Bergen County Prosecutor’s Office Detectives</a:t>
            </a:r>
          </a:p>
          <a:p>
            <a:r>
              <a:rPr lang="en-US" dirty="0" smtClean="0"/>
              <a:t>Bergen County Sheriff’s Office Detectives</a:t>
            </a:r>
          </a:p>
          <a:p>
            <a:r>
              <a:rPr lang="en-US" dirty="0" smtClean="0"/>
              <a:t>Bergen County Bureau of Crime Investigation</a:t>
            </a:r>
          </a:p>
          <a:p>
            <a:r>
              <a:rPr lang="en-US" dirty="0" smtClean="0"/>
              <a:t>Local law enforcement patrolpersons</a:t>
            </a:r>
          </a:p>
          <a:p>
            <a:r>
              <a:rPr lang="en-US" dirty="0" smtClean="0"/>
              <a:t>Bergen County Medical Examiner</a:t>
            </a:r>
          </a:p>
          <a:p>
            <a:r>
              <a:rPr lang="en-US" dirty="0" smtClean="0"/>
              <a:t>Handwriting Expert</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Field Trip to the Bureau of Crime Investigation</a:t>
            </a:r>
          </a:p>
          <a:p>
            <a:r>
              <a:rPr lang="en-US" dirty="0" smtClean="0"/>
              <a:t>Hackensack, NJ</a:t>
            </a:r>
          </a:p>
          <a:p>
            <a:r>
              <a:rPr lang="en-US" dirty="0" smtClean="0"/>
              <a:t>Students get the royal tour of the fingerprint, sketch artist, photographic and ballistics and firearms labs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Full year, two semester course</a:t>
            </a:r>
          </a:p>
          <a:p>
            <a:r>
              <a:rPr lang="en-US" dirty="0" smtClean="0"/>
              <a:t>No additional lab period in schedule</a:t>
            </a:r>
          </a:p>
          <a:p>
            <a:r>
              <a:rPr lang="en-US" dirty="0" smtClean="0"/>
              <a:t>Final Exam required</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a:t>
            </a:r>
            <a:endParaRPr lang="en-US" dirty="0"/>
          </a:p>
        </p:txBody>
      </p:sp>
      <p:sp>
        <p:nvSpPr>
          <p:cNvPr id="3" name="Content Placeholder 2"/>
          <p:cNvSpPr>
            <a:spLocks noGrp="1"/>
          </p:cNvSpPr>
          <p:nvPr>
            <p:ph idx="1"/>
          </p:nvPr>
        </p:nvSpPr>
        <p:spPr/>
        <p:txBody>
          <a:bodyPr/>
          <a:lstStyle/>
          <a:p>
            <a:r>
              <a:rPr lang="en-US" dirty="0" smtClean="0"/>
              <a:t>Recommendation by Chemistry teacher</a:t>
            </a:r>
          </a:p>
          <a:p>
            <a:r>
              <a:rPr lang="en-US" dirty="0" smtClean="0"/>
              <a:t>Must be a senior</a:t>
            </a:r>
          </a:p>
          <a:p>
            <a:r>
              <a:rPr lang="en-US" dirty="0" smtClean="0"/>
              <a:t>4 credits from Syracuse U</a:t>
            </a:r>
          </a:p>
          <a:p>
            <a:r>
              <a:rPr lang="en-US" dirty="0" smtClean="0"/>
              <a:t>Payment much reduced from on campus courses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Case Studies</a:t>
            </a:r>
          </a:p>
          <a:p>
            <a:r>
              <a:rPr lang="en-US" dirty="0" smtClean="0"/>
              <a:t>Novel Study</a:t>
            </a:r>
          </a:p>
          <a:p>
            <a:r>
              <a:rPr lang="en-US" dirty="0" smtClean="0"/>
              <a:t>Crime scene</a:t>
            </a:r>
          </a:p>
          <a:p>
            <a:r>
              <a:rPr lang="en-US" dirty="0" smtClean="0"/>
              <a:t>Laboratory safety and knowledge </a:t>
            </a:r>
            <a:r>
              <a:rPr lang="en-US" smtClean="0"/>
              <a:t>a requirement</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Criminal cases</a:t>
            </a:r>
          </a:p>
          <a:p>
            <a:r>
              <a:rPr lang="en-US" dirty="0" smtClean="0"/>
              <a:t>Civil cases</a:t>
            </a:r>
          </a:p>
          <a:p>
            <a:r>
              <a:rPr lang="en-US" dirty="0" smtClean="0"/>
              <a:t>Historical cases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9" name="Picture Placeholder 8" descr="IMG_0075.jpg"/>
          <p:cNvPicPr>
            <a:picLocks noGrp="1" noChangeAspect="1"/>
          </p:cNvPicPr>
          <p:nvPr>
            <p:ph type="pic" idx="1"/>
          </p:nvPr>
        </p:nvPicPr>
        <p:blipFill>
          <a:blip r:embed="rId2" cstate="print"/>
          <a:srcRect t="1515" b="1515"/>
          <a:stretch>
            <a:fillRect/>
          </a:stretch>
        </p:blipFill>
        <p:spPr>
          <a:xfrm>
            <a:off x="762000" y="616633"/>
            <a:ext cx="7772400" cy="565265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6600" dirty="0" err="1" smtClean="0"/>
              <a:t>Ppt</a:t>
            </a:r>
            <a:r>
              <a:rPr lang="en-US" sz="6600" dirty="0" smtClean="0"/>
              <a:t> presentation </a:t>
            </a:r>
          </a:p>
          <a:p>
            <a:pPr algn="ctr"/>
            <a:r>
              <a:rPr lang="en-US" sz="6600" dirty="0" smtClean="0"/>
              <a:t>is on the </a:t>
            </a:r>
          </a:p>
          <a:p>
            <a:pPr algn="ctr"/>
            <a:r>
              <a:rPr lang="en-US" sz="6600" dirty="0" smtClean="0"/>
              <a:t>J.PAWLOWSKI </a:t>
            </a:r>
            <a:r>
              <a:rPr lang="en-US" sz="6600" dirty="0" err="1" smtClean="0"/>
              <a:t>eboard</a:t>
            </a:r>
            <a:r>
              <a:rPr lang="en-US" sz="6600" dirty="0" smtClean="0"/>
              <a:t>!</a:t>
            </a:r>
            <a:endParaRPr lang="en-US" sz="6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IMG_0007.jpg"/>
          <p:cNvPicPr>
            <a:picLocks noGrp="1" noChangeAspect="1"/>
          </p:cNvPicPr>
          <p:nvPr>
            <p:ph type="pic" idx="1"/>
          </p:nvPr>
        </p:nvPicPr>
        <p:blipFill>
          <a:blip r:embed="rId2" cstate="print"/>
          <a:srcRect t="1515" b="1515"/>
          <a:stretch>
            <a:fillRect/>
          </a:stretch>
        </p:blipFill>
        <p:spPr>
          <a:xfrm>
            <a:off x="1143000" y="616634"/>
            <a:ext cx="7391400" cy="5375564"/>
          </a:xfrm>
        </p:spPr>
      </p:pic>
      <p:sp>
        <p:nvSpPr>
          <p:cNvPr id="3" name="Title 2"/>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IMG_0410.JPG"/>
          <p:cNvPicPr>
            <a:picLocks noGrp="1" noChangeAspect="1"/>
          </p:cNvPicPr>
          <p:nvPr>
            <p:ph type="pic" idx="1"/>
          </p:nvPr>
        </p:nvPicPr>
        <p:blipFill>
          <a:blip r:embed="rId2"/>
          <a:srcRect t="1515" b="1515"/>
          <a:stretch>
            <a:fillRect/>
          </a:stretch>
        </p:blipFill>
        <p:spPr>
          <a:xfrm>
            <a:off x="1143000" y="616634"/>
            <a:ext cx="7391400" cy="5375564"/>
          </a:xfrm>
        </p:spPr>
      </p:pic>
      <p:sp>
        <p:nvSpPr>
          <p:cNvPr id="3" name="Title 2"/>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IMG_0413.JPG"/>
          <p:cNvPicPr>
            <a:picLocks noGrp="1" noChangeAspect="1"/>
          </p:cNvPicPr>
          <p:nvPr>
            <p:ph type="pic" idx="1"/>
          </p:nvPr>
        </p:nvPicPr>
        <p:blipFill>
          <a:blip r:embed="rId2"/>
          <a:srcRect t="1515" b="1515"/>
          <a:stretch>
            <a:fillRect/>
          </a:stretch>
        </p:blipFill>
        <p:spPr>
          <a:xfrm>
            <a:off x="762000" y="609599"/>
            <a:ext cx="7848600" cy="5708073"/>
          </a:xfrm>
        </p:spPr>
      </p:pic>
      <p:sp>
        <p:nvSpPr>
          <p:cNvPr id="3" name="Title 2"/>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IMG_0414.JPG"/>
          <p:cNvPicPr>
            <a:picLocks noGrp="1" noChangeAspect="1"/>
          </p:cNvPicPr>
          <p:nvPr>
            <p:ph type="pic" idx="1"/>
          </p:nvPr>
        </p:nvPicPr>
        <p:blipFill>
          <a:blip r:embed="rId2"/>
          <a:srcRect t="1515" b="1515"/>
          <a:stretch>
            <a:fillRect/>
          </a:stretch>
        </p:blipFill>
        <p:spPr>
          <a:xfrm>
            <a:off x="990600" y="616634"/>
            <a:ext cx="7543800" cy="5486400"/>
          </a:xfrm>
        </p:spPr>
      </p:pic>
      <p:sp>
        <p:nvSpPr>
          <p:cNvPr id="3" name="Title 2"/>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IMG_0463.JPG"/>
          <p:cNvPicPr>
            <a:picLocks noGrp="1" noChangeAspect="1"/>
          </p:cNvPicPr>
          <p:nvPr>
            <p:ph type="pic" idx="1"/>
          </p:nvPr>
        </p:nvPicPr>
        <p:blipFill>
          <a:blip r:embed="rId2"/>
          <a:srcRect t="1515" b="1515"/>
          <a:stretch>
            <a:fillRect/>
          </a:stretch>
        </p:blipFill>
        <p:spPr>
          <a:xfrm>
            <a:off x="1219200" y="616633"/>
            <a:ext cx="7315200" cy="5320145"/>
          </a:xfrm>
        </p:spPr>
      </p:pic>
      <p:sp>
        <p:nvSpPr>
          <p:cNvPr id="3" name="Title 2"/>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7" name="Picture Placeholder 6" descr="scholar[1].gif"/>
          <p:cNvPicPr>
            <a:picLocks noGrp="1" noChangeAspect="1"/>
          </p:cNvPicPr>
          <p:nvPr>
            <p:ph type="pic" idx="1"/>
          </p:nvPr>
        </p:nvPicPr>
        <p:blipFill>
          <a:blip r:embed="rId2"/>
          <a:stretch>
            <a:fillRect/>
          </a:stretch>
        </p:blipFill>
        <p:spPr>
          <a:xfrm>
            <a:off x="1392269" y="338243"/>
            <a:ext cx="5846731" cy="545295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lask_and_atoms.gif"/>
          <p:cNvPicPr>
            <a:picLocks noGrp="1" noChangeAspect="1"/>
          </p:cNvPicPr>
          <p:nvPr>
            <p:ph type="pic" idx="1"/>
          </p:nvPr>
        </p:nvPicPr>
        <p:blipFill>
          <a:blip r:embed="rId2"/>
          <a:srcRect t="24069" b="24069"/>
          <a:stretch>
            <a:fillRect/>
          </a:stretch>
        </p:blipFill>
        <p:spPr>
          <a:xfrm>
            <a:off x="1371600" y="616633"/>
            <a:ext cx="7162800" cy="5209309"/>
          </a:xfrm>
        </p:spPr>
      </p:pic>
      <p:sp>
        <p:nvSpPr>
          <p:cNvPr id="3" name="Title 2"/>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IMG_0367.JPG"/>
          <p:cNvPicPr>
            <a:picLocks noGrp="1" noChangeAspect="1"/>
          </p:cNvPicPr>
          <p:nvPr>
            <p:ph type="pic" idx="1"/>
          </p:nvPr>
        </p:nvPicPr>
        <p:blipFill>
          <a:blip r:embed="rId2"/>
          <a:srcRect t="1515" b="1515"/>
          <a:stretch>
            <a:fillRect/>
          </a:stretch>
        </p:blipFill>
        <p:spPr>
          <a:xfrm>
            <a:off x="1143000" y="616634"/>
            <a:ext cx="7391400" cy="5375564"/>
          </a:xfrm>
        </p:spPr>
      </p:pic>
      <p:sp>
        <p:nvSpPr>
          <p:cNvPr id="3" name="Title 2"/>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IMG_0411.JPG"/>
          <p:cNvPicPr>
            <a:picLocks noGrp="1" noChangeAspect="1"/>
          </p:cNvPicPr>
          <p:nvPr>
            <p:ph type="pic" idx="1"/>
          </p:nvPr>
        </p:nvPicPr>
        <p:blipFill>
          <a:blip r:embed="rId2"/>
          <a:srcRect t="1515" b="1515"/>
          <a:stretch>
            <a:fillRect/>
          </a:stretch>
        </p:blipFill>
        <p:spPr>
          <a:xfrm>
            <a:off x="838200" y="609600"/>
            <a:ext cx="8305800" cy="6040582"/>
          </a:xfrm>
        </p:spPr>
      </p:pic>
      <p:sp>
        <p:nvSpPr>
          <p:cNvPr id="3" name="Title 2"/>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to SUPA Forensic science…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914400" y="2209800"/>
            <a:ext cx="5943600" cy="3416320"/>
          </a:xfrm>
          <a:prstGeom prst="rect">
            <a:avLst/>
          </a:prstGeom>
        </p:spPr>
        <p:txBody>
          <a:bodyPr wrap="square">
            <a:spAutoFit/>
          </a:bodyPr>
          <a:lstStyle/>
          <a:p>
            <a:r>
              <a:rPr lang="en-US" sz="2400" dirty="0" smtClean="0">
                <a:hlinkClick r:id="rId2"/>
              </a:rPr>
              <a:t>http://supa.syr.edu/courses/courses.php?action=getDetails&amp;classname=che113&amp;course=chemistry</a:t>
            </a:r>
            <a:endParaRPr lang="en-US" sz="2400" dirty="0" smtClean="0"/>
          </a:p>
          <a:p>
            <a:endParaRPr lang="en-US" sz="2400" dirty="0"/>
          </a:p>
          <a:p>
            <a:endParaRPr lang="en-US" sz="2400" dirty="0" smtClean="0"/>
          </a:p>
          <a:p>
            <a:r>
              <a:rPr lang="en-US" sz="2400" dirty="0" smtClean="0"/>
              <a:t>The following eight slides are excerpts from the Syracuse University Project Advance website with expressed permission for presentation purposes.</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t>Welcome to Syracuse University! </a:t>
            </a:r>
          </a:p>
          <a:p>
            <a:r>
              <a:rPr lang="en-US" dirty="0" smtClean="0"/>
              <a:t>Syracuse University's Project Advance allows you to get a head start in college by enrolling in SU courses while still in high school. Not only will you have the opportunity to earn SU college credit, you will better prepare yourself for the coming year.</a:t>
            </a:r>
          </a:p>
          <a:p>
            <a:r>
              <a:rPr lang="en-US" dirty="0" smtClean="0"/>
              <a:t>Accepting this challenge shows that you are a serious student who wants to make the most out of your educational career. Colleges recognize this effort and will reward you for your work by accepting the transfer credit, exempting you from a required course, or by placing you in a higher-level course.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Chemistry 113, Forensic Science, is focused upon the application of scientific methods and techniques to crime and law. Recent advances in scientific methods and principles have had an enormous impact upon law enforcement and the entire criminal justice system. This course is intended to provide an introduction to understanding the science behind crime detection. Scientific methods specifically relevant to crime detection and analysis will be presented with emphasis placed upon the techniques used in evaluating physical evidence. Topics included are blood analysis, organic and inorganic evidence analysis, microscopic investigations, hair analysis, DNA, drug chemistry and toxicology, fiber comparisons, paints, glass compositions and fragmentation, fingerprints, soil comparisons, and arson investigations, among others. Laboratory exercises will include techniques commonly employed in forensic investigations. </a:t>
            </a:r>
            <a:br>
              <a:rPr lang="en-US" dirty="0" smtClean="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introduction</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a:t>
            </a:r>
            <a:r>
              <a:rPr lang="en-US" dirty="0" smtClean="0"/>
              <a:t> Definition and scope of forensic science, history and development of forensic science, the organization of a crime laboratory, services of the crime laboratory, the functions of the forensic scientist, other forensic science services.</a:t>
            </a:r>
            <a:br>
              <a:rPr lang="en-US" dirty="0" smtClean="0"/>
            </a:br>
            <a:r>
              <a:rPr lang="en-US" dirty="0" smtClean="0"/>
              <a:t/>
            </a:r>
            <a:br>
              <a:rPr lang="en-US" dirty="0" smtClean="0"/>
            </a:br>
            <a:r>
              <a:rPr lang="en-US" dirty="0" smtClean="0"/>
              <a:t>The Crime Scene: Processing the crime scene, legal considerations at the crime scene.</a:t>
            </a:r>
            <a:br>
              <a:rPr lang="en-US" dirty="0" smtClean="0"/>
            </a:br>
            <a:r>
              <a:rPr lang="en-US" dirty="0" smtClean="0"/>
              <a:t/>
            </a:r>
            <a:br>
              <a:rPr lang="en-US" dirty="0" smtClean="0"/>
            </a:br>
            <a:r>
              <a:rPr lang="en-US" dirty="0" smtClean="0"/>
              <a:t>Physical Evidence: Common types of physical evidence, the significance of physical evidence.</a:t>
            </a:r>
            <a:br>
              <a:rPr lang="en-US" dirty="0" smtClean="0"/>
            </a:br>
            <a:r>
              <a:rPr lang="en-US" dirty="0" smtClean="0"/>
              <a:t/>
            </a:r>
            <a:br>
              <a:rPr lang="en-US" dirty="0" smtClean="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smtClean="0"/>
              <a:t>Physical Properties: The metric (SI) system, physical properties of glass and soil, comparing glass fragments, glass fractures, collection and preservation of glass evidence, forensic characterization of soil, collection and preservation of evidence.</a:t>
            </a:r>
            <a:br>
              <a:rPr lang="en-US" dirty="0" smtClean="0"/>
            </a:br>
            <a:r>
              <a:rPr lang="en-US" dirty="0" smtClean="0"/>
              <a:t/>
            </a:r>
            <a:br>
              <a:rPr lang="en-US" dirty="0" smtClean="0"/>
            </a:br>
            <a:r>
              <a:rPr lang="en-US" dirty="0" smtClean="0"/>
              <a:t>Organic Analysis: Elements and compounds, selecting an analytical technique, chromatography, </a:t>
            </a:r>
            <a:r>
              <a:rPr lang="en-US" dirty="0" err="1" smtClean="0"/>
              <a:t>spectrophotometry</a:t>
            </a:r>
            <a:r>
              <a:rPr lang="en-US" dirty="0" smtClean="0"/>
              <a:t>, mass spectrometry.</a:t>
            </a:r>
            <a:br>
              <a:rPr lang="en-US" dirty="0" smtClean="0"/>
            </a:br>
            <a:r>
              <a:rPr lang="en-US" dirty="0" smtClean="0"/>
              <a:t/>
            </a:r>
            <a:br>
              <a:rPr lang="en-US" dirty="0" smtClean="0"/>
            </a:br>
            <a:r>
              <a:rPr lang="en-US" dirty="0" smtClean="0"/>
              <a:t>Inorganic Analysis: Evidence in the assassination of President Kennedy, the emission spectrum of elements, atomic absorption </a:t>
            </a:r>
            <a:r>
              <a:rPr lang="en-US" dirty="0" err="1" smtClean="0"/>
              <a:t>spectrophotometry</a:t>
            </a:r>
            <a:r>
              <a:rPr lang="en-US" dirty="0" smtClean="0"/>
              <a:t>, the origin of emission and absorption spectra, neutron activation analysis, X-ray diffraction.</a:t>
            </a:r>
            <a:br>
              <a:rPr lang="en-US" dirty="0" smtClean="0"/>
            </a:br>
            <a:r>
              <a:rPr lang="en-US" dirty="0" smtClean="0"/>
              <a:t/>
            </a:r>
            <a:br>
              <a:rPr lang="en-US" dirty="0" smtClean="0"/>
            </a:br>
            <a:r>
              <a:rPr lang="en-US" dirty="0" smtClean="0"/>
              <a:t>The Microscope: The compound microscope, the comparison microscope, the stereoscopic microscope, the polarizing microscope, the </a:t>
            </a:r>
            <a:r>
              <a:rPr lang="en-US" dirty="0" err="1" smtClean="0"/>
              <a:t>microspecrophotometer</a:t>
            </a:r>
            <a:r>
              <a:rPr lang="en-US" dirty="0" smtClean="0"/>
              <a:t>, the scanning electron microscope (SEM).</a:t>
            </a:r>
            <a:br>
              <a:rPr lang="en-US"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r>
              <a:rPr lang="en-US" dirty="0" smtClean="0"/>
              <a:t>Hairs, Fibers and Paint: Morphology of hair, identification and comparison of hair, collection of hair evidence, types of fibers, identification and comparison of man-made fibers, collection of fiber evidence, forensic examination of paint, collection and preservation of paint evidence.</a:t>
            </a:r>
            <a:br>
              <a:rPr lang="en-US" dirty="0" smtClean="0"/>
            </a:br>
            <a:r>
              <a:rPr lang="en-US" dirty="0" smtClean="0"/>
              <a:t/>
            </a:r>
            <a:br>
              <a:rPr lang="en-US" dirty="0" smtClean="0"/>
            </a:br>
            <a:r>
              <a:rPr lang="en-US" dirty="0" smtClean="0"/>
              <a:t>Drugs and Medicinal Chemistry: Drug dependence, narcotic drugs, hallucinogens, depressants, stimulants, anabolic steroids, drug-control laws, drug identification, collection and preservation of drug evidence.</a:t>
            </a:r>
            <a:br>
              <a:rPr lang="en-US" dirty="0" smtClean="0"/>
            </a:br>
            <a:r>
              <a:rPr lang="en-US" dirty="0" smtClean="0"/>
              <a:t/>
            </a:r>
            <a:br>
              <a:rPr lang="en-US" dirty="0" smtClean="0"/>
            </a:br>
            <a:r>
              <a:rPr lang="en-US" dirty="0" smtClean="0"/>
              <a:t>Forensic Toxicology: Toxicology of alcohol, the role of the toxicologist, techniques used in toxicology, the significance of toxicological findings, the drug recognition expert.</a:t>
            </a:r>
            <a:br>
              <a:rPr lang="en-US" dirty="0" smtClean="0"/>
            </a:br>
            <a:r>
              <a:rPr lang="en-US" dirty="0" smtClean="0"/>
              <a:t/>
            </a:r>
            <a:br>
              <a:rPr lang="en-US" dirty="0" smtClean="0"/>
            </a:br>
            <a:r>
              <a:rPr lang="en-US" dirty="0" smtClean="0"/>
              <a:t>Forensic Aspects of Arson and Explosion Investigations: The chemistry of fire, searching the fire scene, collection and preservation of arson evidence, analysis of flammable residues, types of explosives, collection and analysis of explosives.</a:t>
            </a:r>
            <a:br>
              <a:rPr lang="en-US" dirty="0" smtClean="0"/>
            </a:br>
            <a:r>
              <a:rPr lang="en-US" dirty="0" smtClean="0"/>
              <a:t/>
            </a:r>
            <a:br>
              <a:rPr lang="en-US" dirty="0" smtClean="0"/>
            </a:br>
            <a:r>
              <a:rPr lang="en-US" dirty="0" smtClean="0"/>
              <a:t>Forensic Serology: The nature of blood, forensic characterization of bloodstains, stain pattern of blood, principles of heredity, forensic characterization of semen, collection of rape evidence.</a:t>
            </a:r>
            <a:br>
              <a:rPr lang="en-US" dirty="0" smtClean="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286000" y="197346"/>
            <a:ext cx="4572000" cy="6463308"/>
          </a:xfrm>
          <a:prstGeom prst="rect">
            <a:avLst/>
          </a:prstGeom>
        </p:spPr>
        <p:txBody>
          <a:bodyPr>
            <a:spAutoFit/>
          </a:bodyPr>
          <a:lstStyle/>
          <a:p>
            <a:r>
              <a:rPr lang="en-US" dirty="0"/>
              <a:t>DNA Evidence: What is DNA? DNA at work, replication of DNA, recombinant DNA: cutting and splicing DNA, DNA typing, mitochondrial DNA, the combined DNA index system, the collection and preservation of biological evidence for DNA analysis.</a:t>
            </a:r>
            <a:br>
              <a:rPr lang="en-US" dirty="0"/>
            </a:br>
            <a:r>
              <a:rPr lang="en-US" dirty="0"/>
              <a:t/>
            </a:r>
            <a:br>
              <a:rPr lang="en-US" dirty="0"/>
            </a:br>
            <a:r>
              <a:rPr lang="en-US" dirty="0"/>
              <a:t>Fingerprints: History of fingerprinting, fundamental principles of fingerprints, classification of fingerprints, automated fingerprint identification systems, methods of detecting fingerprints, preservation of developed prints, digital imaging for fingerprint enhancement.</a:t>
            </a:r>
            <a:br>
              <a:rPr lang="en-US" dirty="0"/>
            </a:br>
            <a:r>
              <a:rPr lang="en-US" dirty="0"/>
              <a:t/>
            </a:r>
            <a:br>
              <a:rPr lang="en-US" dirty="0"/>
            </a:br>
            <a:r>
              <a:rPr lang="en-US" dirty="0"/>
              <a:t>Firearms, Tool Marks and Other Impressions: Bullet comparisons, cartridge cases, automated firearm search systems, gunpowder residues, primer residues of the hands, serial number restoration, collection and preservation of firearm evidence, tool marks, other impressions.</a:t>
            </a:r>
            <a:br>
              <a:rPr lang="en-US" dirty="0"/>
            </a:b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207</TotalTime>
  <Words>788</Words>
  <Application>Microsoft Office PowerPoint</Application>
  <PresentationFormat>On-screen Show (4:3)</PresentationFormat>
  <Paragraphs>57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Trek</vt:lpstr>
      <vt:lpstr>Syracuse University Project Advance Forensic Science chemistry 113 </vt:lpstr>
      <vt:lpstr>Slide 2</vt:lpstr>
      <vt:lpstr>Link to SUPA Forensic science…</vt:lpstr>
      <vt:lpstr>Slide 4</vt:lpstr>
      <vt:lpstr>Slide 5</vt:lpstr>
      <vt:lpstr>Course introduction</vt:lpstr>
      <vt:lpstr>Slide 7</vt:lpstr>
      <vt:lpstr>Slide 8</vt:lpstr>
      <vt:lpstr>Slide 9</vt:lpstr>
      <vt:lpstr>Slide 10</vt:lpstr>
      <vt:lpstr>Slide 11</vt:lpstr>
      <vt:lpstr>Slide 12</vt:lpstr>
      <vt:lpstr>Some Guest Speakers for Forensics</vt:lpstr>
      <vt:lpstr>Slide 14</vt:lpstr>
      <vt:lpstr>Slide 15</vt:lpstr>
      <vt:lpstr>Required…</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River Dell Regional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Syracuse University Project Advance Forensic Science cheistry 113 </dc:title>
  <dc:creator>pawlj</dc:creator>
  <cp:lastModifiedBy>pawlj</cp:lastModifiedBy>
  <cp:revision>21</cp:revision>
  <dcterms:created xsi:type="dcterms:W3CDTF">2008-12-08T17:06:19Z</dcterms:created>
  <dcterms:modified xsi:type="dcterms:W3CDTF">2008-12-17T15:51:20Z</dcterms:modified>
</cp:coreProperties>
</file>